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2"/>
  </p:sldMasterIdLst>
  <p:sldIdLst>
    <p:sldId id="282" r:id="rId3"/>
    <p:sldId id="258" r:id="rId4"/>
    <p:sldId id="279" r:id="rId5"/>
    <p:sldId id="285" r:id="rId6"/>
    <p:sldId id="277" r:id="rId7"/>
    <p:sldId id="259" r:id="rId8"/>
    <p:sldId id="260" r:id="rId9"/>
    <p:sldId id="261" r:id="rId10"/>
    <p:sldId id="262" r:id="rId11"/>
    <p:sldId id="263" r:id="rId12"/>
    <p:sldId id="264" r:id="rId13"/>
    <p:sldId id="280" r:id="rId14"/>
    <p:sldId id="284" r:id="rId15"/>
    <p:sldId id="281" r:id="rId16"/>
    <p:sldId id="283" r:id="rId17"/>
    <p:sldId id="272" r:id="rId18"/>
    <p:sldId id="265" r:id="rId19"/>
    <p:sldId id="266" r:id="rId20"/>
    <p:sldId id="267" r:id="rId21"/>
    <p:sldId id="268" r:id="rId22"/>
    <p:sldId id="269" r:id="rId23"/>
    <p:sldId id="270" r:id="rId24"/>
    <p:sldId id="274" r:id="rId25"/>
    <p:sldId id="278" r:id="rId26"/>
    <p:sldId id="276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nu" id="{85D230DB-5B49-4DFE-B460-8FE129F2CEA4}">
          <p14:sldIdLst>
            <p14:sldId id="282"/>
          </p14:sldIdLst>
        </p14:section>
        <p14:section name="Introduction" id="{F872C15D-75A0-4CC7-9F8E-11E149D863F2}">
          <p14:sldIdLst>
            <p14:sldId id="258"/>
          </p14:sldIdLst>
        </p14:section>
        <p14:section name="History" id="{2A9BED9C-5DA6-4C6A-876A-A115B49B4AD1}">
          <p14:sldIdLst>
            <p14:sldId id="279"/>
            <p14:sldId id="285"/>
          </p14:sldIdLst>
        </p14:section>
        <p14:section name="Touristic Points" id="{FA727226-0DEE-4C74-90D8-1FC2E851C170}">
          <p14:sldIdLst>
            <p14:sldId id="277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Money" id="{D325A7E1-00A9-4AE2-BFD2-07BC9CC80286}">
          <p14:sldIdLst>
            <p14:sldId id="280"/>
            <p14:sldId id="284"/>
          </p14:sldIdLst>
        </p14:section>
        <p14:section name="Season" id="{FA30D6B1-E6DA-4B16-9A49-60A766B4F3DD}">
          <p14:sldIdLst>
            <p14:sldId id="281"/>
            <p14:sldId id="283"/>
          </p14:sldIdLst>
        </p14:section>
        <p14:section name="English Schools" id="{64B413E5-F8E8-44F2-84CB-4C96AF5B6052}">
          <p14:sldIdLst>
            <p14:sldId id="272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Accommodation" id="{EFA4A886-C67F-47AB-B2BB-4F925B3395E9}">
          <p14:sldIdLst>
            <p14:sldId id="274"/>
            <p14:sldId id="278"/>
          </p14:sldIdLst>
        </p14:section>
        <p14:section name="Ending" id="{93E437DF-D416-4E53-BB0E-EA427D2CFA16}">
          <p14:sldIdLst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3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91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1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89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7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7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0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2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31444B-B92B-4E27-8C94-BB93EAF5CB18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5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6/4/2017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89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2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5.xml"/><Relationship Id="rId17" Type="http://schemas.openxmlformats.org/officeDocument/2006/relationships/slide" Target="slide25.xml"/><Relationship Id="rId2" Type="http://schemas.openxmlformats.org/officeDocument/2006/relationships/image" Target="../media/image2.png"/><Relationship Id="rId16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3.xml"/><Relationship Id="rId5" Type="http://schemas.openxmlformats.org/officeDocument/2006/relationships/image" Target="../media/image5.png"/><Relationship Id="rId15" Type="http://schemas.openxmlformats.org/officeDocument/2006/relationships/slide" Target="slide16.xml"/><Relationship Id="rId10" Type="http://schemas.openxmlformats.org/officeDocument/2006/relationships/slide" Target="slide2.xm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slide" Target="slide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entreirevir.com/2012/08/31/londres-e-suas-estacoes-do-ano/" TargetMode="External"/><Relationship Id="rId3" Type="http://schemas.openxmlformats.org/officeDocument/2006/relationships/hyperlink" Target="https://www.kaplaninternational.com/br/reino-unido/liverpool/escola-ingles-liverpool" TargetMode="External"/><Relationship Id="rId7" Type="http://schemas.openxmlformats.org/officeDocument/2006/relationships/hyperlink" Target="https://inglaterrabrasil.com.br/perguntas-frequentes/moeda/" TargetMode="External"/><Relationship Id="rId2" Type="http://schemas.openxmlformats.org/officeDocument/2006/relationships/hyperlink" Target="https://www.eurocentres.com/pt/escola-de-idiomas-cambridg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channel/UCTQMfDO949XQIpSMxDkuB7w" TargetMode="External"/><Relationship Id="rId5" Type="http://schemas.openxmlformats.org/officeDocument/2006/relationships/hyperlink" Target="http://www.dailymail.co.uk/travel/travel_news/article-2986259/Epping-Forest-receives-4-4million-visitors-Brighton-Pier-10-site-outside-London-UK-s-popular-visitor-attractions-revealed.html" TargetMode="External"/><Relationship Id="rId4" Type="http://schemas.openxmlformats.org/officeDocument/2006/relationships/hyperlink" Target="https://www.kaplaninternational.com/united-kingdom/bournemouth/english-school-bournemouth" TargetMode="External"/><Relationship Id="rId9" Type="http://schemas.openxmlformats.org/officeDocument/2006/relationships/hyperlink" Target="https://mapadelondres.org/quando-viajar-para-londr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jpg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Exchange Works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o Resumo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5331692"/>
                  </p:ext>
                </p:extLst>
              </p:nvPr>
            </p:nvGraphicFramePr>
            <p:xfrm>
              <a:off x="1096963" y="1846263"/>
              <a:ext cx="10058400" cy="4022725"/>
            </p:xfrm>
            <a:graphic>
              <a:graphicData uri="http://schemas.microsoft.com/office/powerpoint/2016/summaryzoom">
                <psuz:summaryZm>
                  <psuz:summaryZmObj sectionId="{F872C15D-75A0-4CC7-9F8E-11E149D863F2}">
                    <psuz:zmPr id="{FB52D106-2721-475A-99A2-D02CB21B622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A9BED9C-5DA6-4C6A-876A-A115B49B4AD1}">
                    <psuz:zmPr id="{911127FA-27EF-4FC8-9825-60F49787232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727226-0DEE-4C74-90D8-1FC2E851C170}">
                    <psuz:zmPr id="{8CEA26F1-4BF9-40EB-999A-6877E5CE4BC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325A7E1-00A9-4AE2-BFD2-07BC9CC80286}">
                    <psuz:zmPr id="{45F2813A-15D3-4BC2-BB78-A40019D1744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695913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A30D6B1-E6DA-4B16-9A49-60A766B4F3DD}">
                    <psuz:zmPr id="{7F6C8564-E47C-4DE7-A7D1-08FA847E892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5618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4B413E5-F8E8-44F2-84CB-4C96AF5B6052}">
                    <psuz:zmPr id="{D7DF7B78-CAA2-43A6-BB93-67C00E0242CE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23626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FA4A886-C67F-47AB-B2BB-4F925B3395E9}">
                    <psuz:zmPr id="{E1D955C6-7B44-4F35-AE95-A6E67B31DA75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71634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3E437DF-D416-4E53-BB0E-EA427D2CFA16}">
                    <psuz:zmPr id="{1C9899DB-889C-4D4E-A163-549360591EAB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19642" y="2053797"/>
                          <a:ext cx="2263140" cy="12730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o Resumo 4"/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96963" y="1846263"/>
                <a:ext cx="10058400" cy="4022725"/>
                <a:chOff x="1096963" y="1846263"/>
                <a:chExt cx="10058400" cy="4022725"/>
              </a:xfrm>
            </p:grpSpPr>
            <p:pic>
              <p:nvPicPr>
                <p:cNvPr id="3" name="Imagem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72581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Imagem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20589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m 6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8597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m 7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16605" y="2542176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m 8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2581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m 9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20589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m 10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68597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Imagem 11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16605" y="3900060"/>
                  <a:ext cx="2263140" cy="127301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40304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6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2041">
            <a:off x="751508" y="1004487"/>
            <a:ext cx="6674783" cy="45855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Stonehenge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202795" y="3044175"/>
            <a:ext cx="1258757" cy="408554"/>
          </a:xfrm>
        </p:spPr>
        <p:txBody>
          <a:bodyPr vert="horz" lIns="0" tIns="45720" rIns="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1,241,296 *</a:t>
            </a:r>
          </a:p>
        </p:txBody>
      </p:sp>
      <p:pic>
        <p:nvPicPr>
          <p:cNvPr id="8" name="Imagem 7" descr="Uma imagem contendo teia, dispositivo&#10;&#10;Descrição gerada com alta confianç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04" y="2898321"/>
            <a:ext cx="628002" cy="5544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8378273" y="3536460"/>
            <a:ext cx="33656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ancient standing stones of Stonehenge were build between 3000 and 2000 BC. Their original purpose has never been determined, and they remain shrouded in mystery.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11208113" y="6439096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* 2013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8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6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2041">
            <a:off x="751508" y="1072912"/>
            <a:ext cx="6674783" cy="44487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Houses of Parliament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202795" y="3044175"/>
            <a:ext cx="1258757" cy="408554"/>
          </a:xfrm>
        </p:spPr>
        <p:txBody>
          <a:bodyPr vert="horz" lIns="0" tIns="45720" rIns="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1,041,000 *</a:t>
            </a:r>
          </a:p>
        </p:txBody>
      </p:sp>
      <p:pic>
        <p:nvPicPr>
          <p:cNvPr id="8" name="Imagem 7" descr="Uma imagem contendo teia, dispositivo&#10;&#10;Descrição gerada com alta confianç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04" y="2898321"/>
            <a:ext cx="628002" cy="5544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8378273" y="3536460"/>
            <a:ext cx="33656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houses of parliament represent the seat of British democracy. The institution has a rich history, from the foiled Gunpowder Plot to the assassination of Spencer Perceval.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11208113" y="6439096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* 2013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2041">
            <a:off x="903908" y="1558494"/>
            <a:ext cx="6674783" cy="37823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2041">
            <a:off x="917474" y="1413790"/>
            <a:ext cx="6448670" cy="40304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08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Money</a:t>
            </a:r>
          </a:p>
        </p:txBody>
      </p:sp>
      <p:pic>
        <p:nvPicPr>
          <p:cNvPr id="8" name="Imagem 7" descr="Uma imagem contendo texto, cartão de negócios&#10;&#10;Descrição gerada com alta confianç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94" y="2386247"/>
            <a:ext cx="3041090" cy="183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5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captura de tela&#10;&#10;Descrição gerada com alta confianç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827030"/>
            <a:ext cx="6909801" cy="4940507"/>
          </a:xfrm>
          <a:prstGeom prst="rect">
            <a:avLst/>
          </a:prstGeom>
          <a:ln>
            <a:noFill/>
          </a:ln>
          <a:effectLst>
            <a:softEdge rad="88900"/>
          </a:effec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pt-BR" dirty="0"/>
              <a:t>£ - quid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  <a:effectLst>
            <a:softEdge rad="0"/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British Pound(£) </a:t>
            </a:r>
            <a:r>
              <a:rPr lang="pt-BR" dirty="0" err="1"/>
              <a:t>and</a:t>
            </a:r>
            <a:r>
              <a:rPr lang="pt-BR" dirty="0"/>
              <a:t> de </a:t>
            </a:r>
            <a:r>
              <a:rPr lang="pt-BR" dirty="0" err="1"/>
              <a:t>cents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penny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pence</a:t>
            </a: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 err="1"/>
              <a:t>There</a:t>
            </a:r>
            <a:r>
              <a:rPr lang="pt-BR" dirty="0"/>
              <a:t> are Money </a:t>
            </a:r>
            <a:r>
              <a:rPr lang="pt-BR" dirty="0" err="1"/>
              <a:t>bills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 £5, £10, £20  </a:t>
            </a:r>
            <a:r>
              <a:rPr lang="pt-BR" dirty="0" err="1"/>
              <a:t>and</a:t>
            </a:r>
            <a:r>
              <a:rPr lang="pt-BR" dirty="0"/>
              <a:t> £50 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 err="1"/>
              <a:t>Coins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nn-NO" dirty="0"/>
              <a:t>1p, 2p, 5p, 10p, 20p, 50p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5159" y="5433708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planta&#10;&#10;Descrição gerada com alta confianç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67" y="1157437"/>
            <a:ext cx="7254599" cy="31194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423" y="3766457"/>
            <a:ext cx="10909073" cy="16546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Season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1474" y="5496089"/>
            <a:ext cx="9622971" cy="7717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8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590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679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r="32882" b="-3"/>
          <a:stretch/>
        </p:blipFill>
        <p:spPr>
          <a:xfrm>
            <a:off x="4812161" y="-2655"/>
            <a:ext cx="3606643" cy="3358597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6279" y="0"/>
            <a:ext cx="3610035" cy="3355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92369" y="516835"/>
            <a:ext cx="3735502" cy="210387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</a:rPr>
              <a:t>Best </a:t>
            </a:r>
            <a:r>
              <a:rPr lang="pt-BR" sz="3600" dirty="0" err="1">
                <a:solidFill>
                  <a:srgbClr val="FFFFFF"/>
                </a:solidFill>
              </a:rPr>
              <a:t>Seasons</a:t>
            </a:r>
            <a:endParaRPr lang="pt-BR" sz="3600" dirty="0">
              <a:solidFill>
                <a:srgbClr val="FFFFFF"/>
              </a:solidFill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92371" y="2653800"/>
            <a:ext cx="3735500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The </a:t>
            </a:r>
            <a:r>
              <a:rPr lang="pt-BR" sz="3200" dirty="0" err="1"/>
              <a:t>Bests</a:t>
            </a:r>
            <a:r>
              <a:rPr lang="pt-BR" sz="3200" dirty="0"/>
              <a:t> </a:t>
            </a:r>
            <a:r>
              <a:rPr lang="pt-BR" sz="3200" dirty="0" err="1"/>
              <a:t>seasons</a:t>
            </a:r>
            <a:r>
              <a:rPr lang="pt-BR" sz="3200" dirty="0"/>
              <a:t> </a:t>
            </a:r>
            <a:r>
              <a:rPr lang="pt-BR" sz="3200" dirty="0" err="1"/>
              <a:t>is</a:t>
            </a:r>
            <a:r>
              <a:rPr lang="pt-BR" sz="3200" dirty="0"/>
              <a:t> Spring </a:t>
            </a:r>
            <a:r>
              <a:rPr lang="pt-BR" sz="3200" dirty="0" err="1"/>
              <a:t>and</a:t>
            </a:r>
            <a:r>
              <a:rPr lang="pt-BR" sz="3200" dirty="0"/>
              <a:t> Summer.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 May, </a:t>
            </a:r>
            <a:r>
              <a:rPr lang="pt-BR" sz="3200" dirty="0" err="1"/>
              <a:t>June</a:t>
            </a:r>
            <a:r>
              <a:rPr lang="pt-BR" sz="3200" dirty="0"/>
              <a:t>, July </a:t>
            </a:r>
            <a:r>
              <a:rPr lang="pt-BR" sz="3200" dirty="0" err="1"/>
              <a:t>and</a:t>
            </a:r>
            <a:r>
              <a:rPr lang="pt-BR" sz="3200" dirty="0"/>
              <a:t> August</a:t>
            </a:r>
          </a:p>
          <a:p>
            <a:endParaRPr lang="pt-BR" sz="1500" dirty="0">
              <a:solidFill>
                <a:srgbClr val="FFFFFF"/>
              </a:solidFill>
            </a:endParaRPr>
          </a:p>
        </p:txBody>
      </p:sp>
      <p:pic>
        <p:nvPicPr>
          <p:cNvPr id="16" name="Picture 2" descr="Resultado de imagem para spring eng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161" y="3429000"/>
            <a:ext cx="7374153" cy="33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4"/>
          <a:srcRect t="8527" r="-2" b="24107"/>
          <a:stretch/>
        </p:blipFill>
        <p:spPr>
          <a:xfrm>
            <a:off x="8576278" y="95"/>
            <a:ext cx="3615722" cy="33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8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682" r="90900">
                        <a14:foregroundMark x1="8996" y1="54471" x2="8996" y2="54471"/>
                        <a14:foregroundMark x1="8996" y1="50118" x2="8996" y2="50118"/>
                        <a14:foregroundMark x1="8891" y1="63647" x2="8891" y2="63647"/>
                        <a14:foregroundMark x1="90063" y1="47882" x2="90900" y2="37765"/>
                        <a14:foregroundMark x1="90900" y1="37176" x2="90900" y2="37176"/>
                        <a14:foregroundMark x1="90900" y1="37176" x2="90900" y2="37176"/>
                        <a14:foregroundMark x1="9414" y1="62000" x2="8682" y2="544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091" y="640080"/>
            <a:ext cx="4048018" cy="3602736"/>
          </a:xfrm>
          <a:prstGeom prst="rect">
            <a:avLst/>
          </a:prstGeom>
        </p:spPr>
      </p:pic>
      <p:pic>
        <p:nvPicPr>
          <p:cNvPr id="6" name="Imagem 5" descr="Uma imagem contendo mobília&#10;&#10;Descrição gerada com alta confiança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6094" l="7422" r="92969">
                        <a14:foregroundMark x1="15039" y1="10547" x2="37891" y2="14258"/>
                        <a14:foregroundMark x1="37891" y1="14258" x2="48242" y2="14258"/>
                        <a14:foregroundMark x1="48242" y1="14258" x2="73438" y2="8984"/>
                        <a14:foregroundMark x1="55469" y1="6445" x2="41992" y2="7617"/>
                        <a14:foregroundMark x1="93164" y1="13281" x2="92773" y2="57617"/>
                        <a14:foregroundMark x1="27539" y1="70703" x2="21094" y2="91211"/>
                        <a14:foregroundMark x1="18945" y1="95703" x2="20117" y2="93555"/>
                        <a14:foregroundMark x1="7617" y1="54688" x2="8398" y2="28711"/>
                        <a14:foregroundMark x1="81641" y1="95117" x2="81641" y2="96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4891" y="640080"/>
            <a:ext cx="3602736" cy="3602736"/>
          </a:xfrm>
          <a:prstGeom prst="rect">
            <a:avLst/>
          </a:prstGeom>
        </p:spPr>
      </p:pic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English Schools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353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259326" y="0"/>
            <a:ext cx="593889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21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48765" y="3913426"/>
            <a:ext cx="4937760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/>
          </p:cNvPr>
          <p:cNvPicPr>
            <a:picLocks noChangeAspect="1"/>
          </p:cNvPicPr>
          <p:nvPr/>
        </p:nvPicPr>
        <p:blipFill rotWithShape="1">
          <a:blip r:embed="rId2"/>
          <a:srcRect l="2218" r="37840"/>
          <a:stretch/>
        </p:blipFill>
        <p:spPr>
          <a:xfrm>
            <a:off x="-6220" y="12559"/>
            <a:ext cx="3002389" cy="3343383"/>
          </a:xfrm>
          <a:prstGeom prst="rect">
            <a:avLst/>
          </a:prstGeom>
        </p:spPr>
      </p:pic>
      <p:pic>
        <p:nvPicPr>
          <p:cNvPr id="3" name="Espaço Reservado para Conteúdo 6">
            <a:extLst/>
          </p:cNvPr>
          <p:cNvPicPr>
            <a:picLocks noChangeAspect="1"/>
          </p:cNvPicPr>
          <p:nvPr/>
        </p:nvPicPr>
        <p:blipFill rotWithShape="1">
          <a:blip r:embed="rId3"/>
          <a:srcRect l="29010" r="7149" b="-1"/>
          <a:stretch/>
        </p:blipFill>
        <p:spPr>
          <a:xfrm>
            <a:off x="-6220" y="3505931"/>
            <a:ext cx="6114173" cy="3352069"/>
          </a:xfrm>
          <a:prstGeom prst="rect">
            <a:avLst/>
          </a:prstGeom>
        </p:spPr>
      </p:pic>
      <p:pic>
        <p:nvPicPr>
          <p:cNvPr id="5" name="Imagem 4">
            <a:extLst/>
          </p:cNvPr>
          <p:cNvPicPr>
            <a:picLocks noChangeAspect="1"/>
          </p:cNvPicPr>
          <p:nvPr/>
        </p:nvPicPr>
        <p:blipFill rotWithShape="1">
          <a:blip r:embed="rId4"/>
          <a:srcRect l="29798" r="11477"/>
          <a:stretch/>
        </p:blipFill>
        <p:spPr>
          <a:xfrm>
            <a:off x="3157036" y="12559"/>
            <a:ext cx="2941423" cy="3343383"/>
          </a:xfrm>
          <a:prstGeom prst="rect">
            <a:avLst/>
          </a:prstGeom>
        </p:spPr>
      </p:pic>
      <p:sp>
        <p:nvSpPr>
          <p:cNvPr id="2" name="Título 1">
            <a:extLst/>
          </p:cNvPr>
          <p:cNvSpPr txBox="1">
            <a:spLocks/>
          </p:cNvSpPr>
          <p:nvPr/>
        </p:nvSpPr>
        <p:spPr>
          <a:xfrm>
            <a:off x="6648765" y="1998010"/>
            <a:ext cx="5178350" cy="2715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English school  </a:t>
            </a:r>
            <a:r>
              <a:rPr lang="en-US" sz="6000" b="1" dirty="0">
                <a:solidFill>
                  <a:srgbClr val="FFFFFF"/>
                </a:solidFill>
              </a:rPr>
              <a:t>Bournemouth</a:t>
            </a:r>
            <a:br>
              <a:rPr lang="en-US" sz="6000" b="1" dirty="0">
                <a:solidFill>
                  <a:srgbClr val="FFFFFF"/>
                </a:solidFill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5823471"/>
                  </p:ext>
                </p:extLst>
              </p:nvPr>
            </p:nvGraphicFramePr>
            <p:xfrm>
              <a:off x="7326840" y="4351665"/>
              <a:ext cx="3581609" cy="2014655"/>
            </p:xfrm>
            <a:graphic>
              <a:graphicData uri="http://schemas.microsoft.com/office/powerpoint/2016/slidezoom">
                <pslz:sldZm>
                  <pslz:sldZmObj sldId="266" cId="505424470">
                    <pslz:zmPr id="{C53B299B-48DB-4AF6-8D66-B92E9F04CCA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609" cy="20146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6840" y="4351665"/>
                <a:ext cx="3581609" cy="20146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7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Price:</a:t>
            </a:r>
            <a:endParaRPr lang="pt-BR" dirty="0"/>
          </a:p>
        </p:txBody>
      </p:sp>
      <p:pic>
        <p:nvPicPr>
          <p:cNvPr id="3" name="Espaço Reservado para Conteúdo 4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271514"/>
            <a:ext cx="4029637" cy="3829584"/>
          </a:xfrm>
          <a:prstGeom prst="rect">
            <a:avLst/>
          </a:prstGeom>
        </p:spPr>
      </p:pic>
      <p:pic>
        <p:nvPicPr>
          <p:cNvPr id="4" name="Imagem 3">
            <a:extLst/>
          </p:cNvPr>
          <p:cNvPicPr>
            <a:picLocks noChangeAspect="1"/>
          </p:cNvPicPr>
          <p:nvPr/>
        </p:nvPicPr>
        <p:blipFill rotWithShape="1">
          <a:blip r:embed="rId3"/>
          <a:srcRect r="11206" b="-5005"/>
          <a:stretch/>
        </p:blipFill>
        <p:spPr>
          <a:xfrm>
            <a:off x="5515246" y="3525078"/>
            <a:ext cx="5775606" cy="5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2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259326" y="0"/>
            <a:ext cx="593889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21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48765" y="3913426"/>
            <a:ext cx="4937760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Uma imagem contendo interior, pessoa, parede, homem&#10;&#10;Descrição gerada com muito alta confiança">
            <a:extLst/>
          </p:cNvPr>
          <p:cNvPicPr>
            <a:picLocks noChangeAspect="1"/>
          </p:cNvPicPr>
          <p:nvPr/>
        </p:nvPicPr>
        <p:blipFill rotWithShape="1">
          <a:blip r:embed="rId2"/>
          <a:srcRect l="35091" r="4967"/>
          <a:stretch/>
        </p:blipFill>
        <p:spPr>
          <a:xfrm>
            <a:off x="-6220" y="12559"/>
            <a:ext cx="3002389" cy="3343383"/>
          </a:xfrm>
          <a:prstGeom prst="rect">
            <a:avLst/>
          </a:prstGeom>
        </p:spPr>
      </p:pic>
      <p:pic>
        <p:nvPicPr>
          <p:cNvPr id="5" name="Imagem 4" descr="Uma imagem contendo água, céu, ao ar livre, edifício&#10;&#10;Descrição gerada com muito alta confiança">
            <a:extLst/>
          </p:cNvPr>
          <p:cNvPicPr>
            <a:picLocks noChangeAspect="1"/>
          </p:cNvPicPr>
          <p:nvPr/>
        </p:nvPicPr>
        <p:blipFill rotWithShape="1">
          <a:blip r:embed="rId3"/>
          <a:srcRect r="3787" b="3"/>
          <a:stretch/>
        </p:blipFill>
        <p:spPr>
          <a:xfrm>
            <a:off x="-6220" y="3505931"/>
            <a:ext cx="6114173" cy="3352069"/>
          </a:xfrm>
          <a:prstGeom prst="rect">
            <a:avLst/>
          </a:prstGeom>
        </p:spPr>
      </p:pic>
      <p:pic>
        <p:nvPicPr>
          <p:cNvPr id="3" name="Espaço Reservado para Conteúdo 3" descr="Uma imagem contendo interior, chão, teto, parede&#10;&#10;Descrição gerada com muito alta confiança">
            <a:extLst/>
          </p:cNvPr>
          <p:cNvPicPr>
            <a:picLocks noChangeAspect="1"/>
          </p:cNvPicPr>
          <p:nvPr/>
        </p:nvPicPr>
        <p:blipFill rotWithShape="1">
          <a:blip r:embed="rId4"/>
          <a:srcRect l="5189" r="32127" b="-1"/>
          <a:stretch/>
        </p:blipFill>
        <p:spPr>
          <a:xfrm>
            <a:off x="3157036" y="12559"/>
            <a:ext cx="2941423" cy="3343383"/>
          </a:xfrm>
          <a:prstGeom prst="rect">
            <a:avLst/>
          </a:prstGeom>
        </p:spPr>
      </p:pic>
      <p:sp>
        <p:nvSpPr>
          <p:cNvPr id="2" name="Título 1">
            <a:extLst/>
          </p:cNvPr>
          <p:cNvSpPr txBox="1">
            <a:spLocks/>
          </p:cNvSpPr>
          <p:nvPr/>
        </p:nvSpPr>
        <p:spPr>
          <a:xfrm>
            <a:off x="6528470" y="2408324"/>
            <a:ext cx="5178350" cy="219521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English school</a:t>
            </a:r>
          </a:p>
          <a:p>
            <a:r>
              <a:rPr lang="en-US" sz="6000" b="1" dirty="0">
                <a:solidFill>
                  <a:srgbClr val="FFFFFF"/>
                </a:solidFill>
              </a:rPr>
              <a:t>Liverpool</a:t>
            </a:r>
            <a:br>
              <a:rPr lang="en-US" sz="6000" b="1" dirty="0">
                <a:solidFill>
                  <a:srgbClr val="FFFFFF"/>
                </a:solidFill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829254"/>
                  </p:ext>
                </p:extLst>
              </p:nvPr>
            </p:nvGraphicFramePr>
            <p:xfrm>
              <a:off x="7316538" y="4241014"/>
              <a:ext cx="3496182" cy="1966603"/>
            </p:xfrm>
            <a:graphic>
              <a:graphicData uri="http://schemas.microsoft.com/office/powerpoint/2016/slidezoom">
                <pslz:sldZm>
                  <pslz:sldZmObj sldId="268" cId="489880859">
                    <pslz:zmPr id="{DCD37B78-0671-42AD-9DFA-279DA2F5FA81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96182" cy="19666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6538" y="4241014"/>
                <a:ext cx="3496182" cy="19666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98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England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5460" y="4455620"/>
            <a:ext cx="10856890" cy="1143000"/>
          </a:xfrm>
        </p:spPr>
        <p:txBody>
          <a:bodyPr/>
          <a:lstStyle/>
          <a:p>
            <a:pPr algn="ctr"/>
            <a:r>
              <a:rPr lang="pt-BR" dirty="0"/>
              <a:t>Aleph santos | João borges | Kleber Rodrigues | </a:t>
            </a:r>
            <a:r>
              <a:rPr lang="pt-BR" dirty="0" err="1"/>
              <a:t>lucas</a:t>
            </a:r>
            <a:r>
              <a:rPr lang="pt-BR" dirty="0"/>
              <a:t> Henrique</a:t>
            </a:r>
          </a:p>
          <a:p>
            <a:pPr algn="ctr"/>
            <a:r>
              <a:rPr lang="pt-BR" dirty="0" err="1"/>
              <a:t>Teacher</a:t>
            </a:r>
            <a:r>
              <a:rPr lang="pt-BR" dirty="0"/>
              <a:t> </a:t>
            </a:r>
            <a:r>
              <a:rPr lang="pt-BR" dirty="0" err="1"/>
              <a:t>grazi</a:t>
            </a:r>
            <a:endParaRPr lang="pt-BR" dirty="0"/>
          </a:p>
          <a:p>
            <a:pPr algn="ctr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5041269" y="6488668"/>
            <a:ext cx="2165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Etec de Nova Odessa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6488668"/>
            <a:ext cx="1523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Informática III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1486359" y="6488668"/>
            <a:ext cx="70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2017</a:t>
            </a:r>
          </a:p>
        </p:txBody>
      </p:sp>
      <p:pic>
        <p:nvPicPr>
          <p:cNvPr id="1036" name="Picture 12" descr="Resultado de imagem para big ben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845" y="1397615"/>
            <a:ext cx="2857514" cy="285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m 1025" descr="Uma imagem contendo coisa, dispositivo&#10;&#10;Descrição gerada com muito alta confianç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014" y="3379693"/>
            <a:ext cx="2072885" cy="599841"/>
          </a:xfrm>
          <a:prstGeom prst="rect">
            <a:avLst/>
          </a:prstGeom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335" y="2935909"/>
            <a:ext cx="964842" cy="96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1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Price:</a:t>
            </a:r>
            <a:endParaRPr lang="pt-BR" dirty="0"/>
          </a:p>
        </p:txBody>
      </p:sp>
      <p:pic>
        <p:nvPicPr>
          <p:cNvPr id="3" name="Espaço Reservado para Conteúdo 3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093976"/>
            <a:ext cx="3967480" cy="4051300"/>
          </a:xfrm>
          <a:prstGeom prst="rect">
            <a:avLst/>
          </a:prstGeom>
        </p:spPr>
      </p:pic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374" y="3455894"/>
            <a:ext cx="5555986" cy="6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0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259326" y="0"/>
            <a:ext cx="593889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21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48765" y="3913426"/>
            <a:ext cx="4937760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/>
          </p:cNvPr>
          <p:cNvPicPr>
            <a:picLocks noChangeAspect="1"/>
          </p:cNvPicPr>
          <p:nvPr/>
        </p:nvPicPr>
        <p:blipFill rotWithShape="1">
          <a:blip r:embed="rId2"/>
          <a:srcRect l="23425" r="9226" b="3"/>
          <a:stretch/>
        </p:blipFill>
        <p:spPr>
          <a:xfrm>
            <a:off x="-6220" y="12559"/>
            <a:ext cx="3002389" cy="3343383"/>
          </a:xfrm>
          <a:prstGeom prst="rect">
            <a:avLst/>
          </a:prstGeom>
        </p:spPr>
      </p:pic>
      <p:pic>
        <p:nvPicPr>
          <p:cNvPr id="3" name="Espaço Reservado para Conteúdo 3">
            <a:extLst/>
          </p:cNvPr>
          <p:cNvPicPr>
            <a:picLocks noChangeAspect="1"/>
          </p:cNvPicPr>
          <p:nvPr/>
        </p:nvPicPr>
        <p:blipFill rotWithShape="1">
          <a:blip r:embed="rId3"/>
          <a:srcRect t="5504" r="-3" b="21395"/>
          <a:stretch/>
        </p:blipFill>
        <p:spPr>
          <a:xfrm>
            <a:off x="-6220" y="3505931"/>
            <a:ext cx="6114173" cy="3352069"/>
          </a:xfrm>
          <a:prstGeom prst="rect">
            <a:avLst/>
          </a:prstGeom>
        </p:spPr>
      </p:pic>
      <p:pic>
        <p:nvPicPr>
          <p:cNvPr id="5" name="Imagem 4">
            <a:extLst/>
          </p:cNvPr>
          <p:cNvPicPr>
            <a:picLocks noChangeAspect="1"/>
          </p:cNvPicPr>
          <p:nvPr/>
        </p:nvPicPr>
        <p:blipFill rotWithShape="1">
          <a:blip r:embed="rId4"/>
          <a:srcRect l="27301" r="36189" b="1"/>
          <a:stretch/>
        </p:blipFill>
        <p:spPr>
          <a:xfrm>
            <a:off x="3157036" y="12559"/>
            <a:ext cx="2941423" cy="3343383"/>
          </a:xfrm>
          <a:prstGeom prst="rect">
            <a:avLst/>
          </a:prstGeom>
        </p:spPr>
      </p:pic>
      <p:sp>
        <p:nvSpPr>
          <p:cNvPr id="2" name="Título 1">
            <a:extLst/>
          </p:cNvPr>
          <p:cNvSpPr txBox="1">
            <a:spLocks/>
          </p:cNvSpPr>
          <p:nvPr/>
        </p:nvSpPr>
        <p:spPr>
          <a:xfrm>
            <a:off x="6577781" y="640079"/>
            <a:ext cx="5178350" cy="31907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FFFFFF"/>
                </a:solidFill>
              </a:rPr>
              <a:t>English school </a:t>
            </a:r>
            <a:r>
              <a:rPr lang="en-US" sz="6000" b="1" dirty="0" err="1">
                <a:solidFill>
                  <a:srgbClr val="FFFFFF"/>
                </a:solidFill>
              </a:rPr>
              <a:t>Eurocentres</a:t>
            </a:r>
            <a:r>
              <a:rPr lang="en-US" sz="6000" b="1" dirty="0">
                <a:solidFill>
                  <a:srgbClr val="FFFFFF"/>
                </a:solidFill>
              </a:rPr>
              <a:t> Cambridge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8748544"/>
                  </p:ext>
                </p:extLst>
              </p:nvPr>
            </p:nvGraphicFramePr>
            <p:xfrm>
              <a:off x="7228539" y="4119343"/>
              <a:ext cx="3778211" cy="2125244"/>
            </p:xfrm>
            <a:graphic>
              <a:graphicData uri="http://schemas.microsoft.com/office/powerpoint/2016/slidezoom">
                <pslz:sldZm>
                  <pslz:sldZmObj sldId="270" cId="2111453121">
                    <pslz:zmPr id="{B0B15502-C82A-4BA4-8219-5324FE51168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78211" cy="21252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8539" y="4119343"/>
                <a:ext cx="3778211" cy="21252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34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Price:</a:t>
            </a:r>
            <a:endParaRPr lang="pt-BR" dirty="0"/>
          </a:p>
        </p:txBody>
      </p:sp>
      <p:pic>
        <p:nvPicPr>
          <p:cNvPr id="3" name="Espaço Reservado para Conteúdo 3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4" y="2093976"/>
            <a:ext cx="8522942" cy="1019923"/>
          </a:xfrm>
          <a:prstGeom prst="rect">
            <a:avLst/>
          </a:prstGeom>
        </p:spPr>
      </p:pic>
      <p:pic>
        <p:nvPicPr>
          <p:cNvPr id="4" name="Imagem 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3" y="3930253"/>
            <a:ext cx="8522942" cy="914731"/>
          </a:xfrm>
          <a:prstGeom prst="rect">
            <a:avLst/>
          </a:prstGeom>
        </p:spPr>
      </p:pic>
      <p:pic>
        <p:nvPicPr>
          <p:cNvPr id="5" name="Imagem 4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3" y="3146529"/>
            <a:ext cx="8522942" cy="751094"/>
          </a:xfrm>
          <a:prstGeom prst="rect">
            <a:avLst/>
          </a:prstGeom>
        </p:spPr>
      </p:pic>
      <p:pic>
        <p:nvPicPr>
          <p:cNvPr id="6" name="Imagem 5">
            <a:extLst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03" y="4877614"/>
            <a:ext cx="8522942" cy="796380"/>
          </a:xfrm>
          <a:prstGeom prst="rect">
            <a:avLst/>
          </a:prstGeom>
        </p:spPr>
      </p:pic>
      <p:pic>
        <p:nvPicPr>
          <p:cNvPr id="7" name="Imagem 6">
            <a:extLst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5245" y="2417350"/>
            <a:ext cx="3526755" cy="389356"/>
          </a:xfrm>
          <a:prstGeom prst="rect">
            <a:avLst/>
          </a:prstGeom>
        </p:spPr>
      </p:pic>
      <p:pic>
        <p:nvPicPr>
          <p:cNvPr id="8" name="Imagem 7">
            <a:extLst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245" y="3240741"/>
            <a:ext cx="3410214" cy="462579"/>
          </a:xfrm>
          <a:prstGeom prst="rect">
            <a:avLst/>
          </a:prstGeom>
        </p:spPr>
      </p:pic>
      <p:pic>
        <p:nvPicPr>
          <p:cNvPr id="9" name="Imagem 8">
            <a:extLst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5245" y="4182035"/>
            <a:ext cx="3410214" cy="391320"/>
          </a:xfrm>
          <a:prstGeom prst="rect">
            <a:avLst/>
          </a:prstGeom>
        </p:spPr>
      </p:pic>
      <p:pic>
        <p:nvPicPr>
          <p:cNvPr id="10" name="Imagem 9">
            <a:extLst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245" y="5052070"/>
            <a:ext cx="3410214" cy="4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Accommodation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16" b="94922" l="4297" r="92969">
                        <a14:foregroundMark x1="47656" y1="8203" x2="51953" y2="7422"/>
                        <a14:foregroundMark x1="54688" y1="7031" x2="50391" y2="3906"/>
                        <a14:foregroundMark x1="89844" y1="52344" x2="92188" y2="45703"/>
                        <a14:foregroundMark x1="89063" y1="91016" x2="8203" y2="91016"/>
                        <a14:foregroundMark x1="4297" y1="46875" x2="4297" y2="46875"/>
                        <a14:foregroundMark x1="75000" y1="94922" x2="70313" y2="94922"/>
                        <a14:foregroundMark x1="92969" y1="92188" x2="92969" y2="92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3391" y="2174341"/>
            <a:ext cx="2150771" cy="21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87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Espaço Reservado para Conteú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76" y="640080"/>
            <a:ext cx="6562164" cy="557784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70931" y="1325125"/>
            <a:ext cx="3108959" cy="2103875"/>
          </a:xfrm>
        </p:spPr>
        <p:txBody>
          <a:bodyPr>
            <a:normAutofit/>
          </a:bodyPr>
          <a:lstStyle/>
          <a:p>
            <a:r>
              <a:rPr lang="pt-BR" sz="5400" dirty="0" err="1">
                <a:solidFill>
                  <a:srgbClr val="FFFFFF"/>
                </a:solidFill>
              </a:rPr>
              <a:t>Apartment</a:t>
            </a:r>
            <a:endParaRPr lang="pt-BR" sz="5400" dirty="0">
              <a:solidFill>
                <a:srgbClr val="FFFFFF"/>
              </a:solidFill>
            </a:endParaRPr>
          </a:p>
        </p:txBody>
      </p:sp>
      <p:pic>
        <p:nvPicPr>
          <p:cNvPr id="13" name="Imagem 12" descr="Uma imagem contendo texto&#10;&#10;Descrição gerada com alta confianç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90" y="4129658"/>
            <a:ext cx="3511639" cy="10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57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0 fatos sobre Londres - Guri das Curiosidades 4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239" y="197579"/>
            <a:ext cx="10548265" cy="5933399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7917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/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/>
              <a:t>References</a:t>
            </a:r>
            <a:endParaRPr lang="pt-BR" dirty="0"/>
          </a:p>
        </p:txBody>
      </p:sp>
      <p:sp>
        <p:nvSpPr>
          <p:cNvPr id="5" name="Espaço Reservado para Conteúdo 2">
            <a:extLst/>
          </p:cNvPr>
          <p:cNvSpPr txBox="1">
            <a:spLocks/>
          </p:cNvSpPr>
          <p:nvPr/>
        </p:nvSpPr>
        <p:spPr>
          <a:xfrm>
            <a:off x="1069848" y="1406770"/>
            <a:ext cx="10058400" cy="4783015"/>
          </a:xfrm>
          <a:prstGeom prst="rect">
            <a:avLst/>
          </a:prstGeom>
        </p:spPr>
        <p:txBody>
          <a:bodyPr numCol="2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EUROCENTRES</a:t>
            </a:r>
            <a:endParaRPr lang="pt-BR" dirty="0">
              <a:hlinkClick r:id="rId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hlinkClick r:id="rId2"/>
              </a:rPr>
              <a:t>https://www.eurocentres.com/pt/escola-de-idiomas-cambridge</a:t>
            </a:r>
            <a:r>
              <a:rPr lang="pt-BR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KAPLAN INTERNATIONAL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https://www.kaplaninternational.com/br/reino-unido/liverpool/escola-ingles-liverpool</a:t>
            </a:r>
            <a:r>
              <a:rPr lang="pt-BR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hlinkClick r:id="rId4"/>
              </a:rPr>
              <a:t>https://www.kaplaninternational.com/united-kingdom/bournemouth/english-school-bournemouth</a:t>
            </a:r>
            <a:r>
              <a:rPr lang="pt-BR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DAILY MAIL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hlinkClick r:id="rId5"/>
              </a:rPr>
              <a:t>http://www.dailymail.co.uk/travel/travel_news/article-2986259/Epping-Forest-receives-4-4million-visitors-Brighton-Pier-10-site-outside-London-UK-s-popular-visitor-attractions-revealed.html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GURI IN LONDON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hlinkClick r:id="rId6"/>
              </a:rPr>
              <a:t>https://www.youtube.com/channel/UCTQMfDO949XQIpSMxDkuB7w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INGLATERRA BRASIL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hlinkClick r:id="rId7"/>
              </a:rPr>
              <a:t>https://inglaterrabrasil.com.br/perguntas-frequentes/moeda/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ENTRE IR E VIR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hlinkClick r:id="rId8"/>
              </a:rPr>
              <a:t>http://entreirevir.com/2012/08/31/londres-e-suas-estacoes-do-ano/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MAPA DE LONDRES</a:t>
            </a:r>
          </a:p>
          <a:p>
            <a:pPr lvl="1"/>
            <a:r>
              <a:rPr lang="pt-BR" dirty="0">
                <a:hlinkClick r:id="rId9"/>
              </a:rPr>
              <a:t>https://mapadelondres.org/quando-viajar-para-londres/</a:t>
            </a: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717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Uma imagem contendo rebanho, ao ar livre, céu, animal&#10;&#10;Descrição gerada com muito alta confiança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/>
          </a:blip>
          <a:srcRect t="20495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History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pic>
        <p:nvPicPr>
          <p:cNvPr id="25" name="Imagem 24" descr="Uma imagem contendo coisa&#10;&#10;Descrição gerada com muito alta confianç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88" y="1840169"/>
            <a:ext cx="2852791" cy="28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17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24000" y="1"/>
            <a:ext cx="9144000" cy="11966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FF0000"/>
                </a:solidFill>
              </a:rPr>
              <a:t>The History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8" name="Subtítulo 2"/>
          <p:cNvSpPr txBox="1">
            <a:spLocks/>
          </p:cNvSpPr>
          <p:nvPr/>
        </p:nvSpPr>
        <p:spPr>
          <a:xfrm>
            <a:off x="158044" y="1196622"/>
            <a:ext cx="10509956" cy="406117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70C0"/>
                </a:solidFill>
              </a:rPr>
              <a:t>Foundation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0070C0"/>
                </a:solidFill>
              </a:rPr>
              <a:t>Fall</a:t>
            </a:r>
            <a:r>
              <a:rPr lang="pt-BR" sz="3200" dirty="0">
                <a:solidFill>
                  <a:srgbClr val="0070C0"/>
                </a:solidFill>
              </a:rPr>
              <a:t> </a:t>
            </a:r>
            <a:r>
              <a:rPr lang="pt-BR" sz="3200" dirty="0" err="1">
                <a:solidFill>
                  <a:srgbClr val="0070C0"/>
                </a:solidFill>
              </a:rPr>
              <a:t>of</a:t>
            </a:r>
            <a:r>
              <a:rPr lang="pt-BR" sz="3200" dirty="0">
                <a:solidFill>
                  <a:srgbClr val="0070C0"/>
                </a:solidFill>
              </a:rPr>
              <a:t> </a:t>
            </a:r>
            <a:r>
              <a:rPr lang="pt-BR" sz="3200" dirty="0" err="1">
                <a:solidFill>
                  <a:srgbClr val="0070C0"/>
                </a:solidFill>
              </a:rPr>
              <a:t>the</a:t>
            </a:r>
            <a:r>
              <a:rPr lang="pt-BR" sz="3200" dirty="0">
                <a:solidFill>
                  <a:srgbClr val="0070C0"/>
                </a:solidFill>
              </a:rPr>
              <a:t> Empire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70C0"/>
                </a:solidFill>
              </a:rPr>
              <a:t>Bridge </a:t>
            </a:r>
            <a:r>
              <a:rPr lang="pt-BR" sz="3200" dirty="0" err="1">
                <a:solidFill>
                  <a:srgbClr val="0070C0"/>
                </a:solidFill>
              </a:rPr>
              <a:t>Reconstruction</a:t>
            </a:r>
            <a:endParaRPr lang="pt-BR" sz="32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70C0"/>
                </a:solidFill>
              </a:rPr>
              <a:t>The </a:t>
            </a:r>
            <a:r>
              <a:rPr lang="pt-BR" sz="3200" dirty="0" err="1">
                <a:solidFill>
                  <a:srgbClr val="0070C0"/>
                </a:solidFill>
              </a:rPr>
              <a:t>catastrophe</a:t>
            </a:r>
            <a:endParaRPr lang="pt-BR" sz="32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0070C0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3" y="1878806"/>
            <a:ext cx="6053137" cy="4034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559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Touristic</a:t>
            </a:r>
            <a:r>
              <a:rPr lang="pt-BR" dirty="0"/>
              <a:t> Points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Uma imagem contendo texto&#10;&#10;Descrição gerada com muito alta confiança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/>
          </a:blip>
          <a:srcRect t="16986" b="267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2" descr="Resultado de imagem para london skyline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76" y="4325112"/>
            <a:ext cx="12420587" cy="2532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816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6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Uma imagem contendo edifício, ao ar livre, céu, varanda&#10;&#10;Descrição gerada com muito alta confiança"/>
          <p:cNvPicPr>
            <a:picLocks noChangeAspect="1"/>
          </p:cNvPicPr>
          <p:nvPr/>
        </p:nvPicPr>
        <p:blipFill rotWithShape="1">
          <a:blip r:embed="rId2"/>
          <a:srcRect l="20742" r="5147" b="1"/>
          <a:stretch/>
        </p:blipFill>
        <p:spPr>
          <a:xfrm rot="562041">
            <a:off x="633999" y="640081"/>
            <a:ext cx="6909801" cy="5314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British Museum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202795" y="3044175"/>
            <a:ext cx="1258757" cy="408554"/>
          </a:xfrm>
        </p:spPr>
        <p:txBody>
          <a:bodyPr vert="horz" lIns="0" tIns="45720" rIns="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6,601,036 *</a:t>
            </a:r>
          </a:p>
        </p:txBody>
      </p:sp>
      <p:pic>
        <p:nvPicPr>
          <p:cNvPr id="8" name="Imagem 7" descr="Uma imagem contendo teia, dispositivo&#10;&#10;Descrição gerada com alta confianç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04" y="2898321"/>
            <a:ext cx="628002" cy="5544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8378273" y="3536460"/>
            <a:ext cx="33656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British Museum is home to one of the world's largest collections of historical and cultural artefacts. Established in 1753, the museum is now Britain's best-loved attraction.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11208113" y="6439096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* 2013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2041">
            <a:off x="443319" y="1274530"/>
            <a:ext cx="7271870" cy="40904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2041">
            <a:off x="1163834" y="1426930"/>
            <a:ext cx="6135640" cy="40904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62041">
            <a:off x="957121" y="956744"/>
            <a:ext cx="6202972" cy="46555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6472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6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2041">
            <a:off x="633999" y="994017"/>
            <a:ext cx="6909801" cy="46065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Gallery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202795" y="3044175"/>
            <a:ext cx="1258757" cy="408554"/>
          </a:xfrm>
        </p:spPr>
        <p:txBody>
          <a:bodyPr vert="horz" lIns="0" tIns="45720" rIns="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6,031,574 *</a:t>
            </a:r>
          </a:p>
        </p:txBody>
      </p:sp>
      <p:pic>
        <p:nvPicPr>
          <p:cNvPr id="8" name="Imagem 7" descr="Uma imagem contendo teia, dispositivo&#10;&#10;Descrição gerada com alta confianç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04" y="2898321"/>
            <a:ext cx="628002" cy="5544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8378273" y="3536460"/>
            <a:ext cx="33656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impressive façade of the National Gallery has graced Trafalgar Square since the 1830s. Some 2,300 paintings are housed here, including pieces by Rembrandt and Monet.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11208113" y="6439096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* 2013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2041">
            <a:off x="1170619" y="1146417"/>
            <a:ext cx="6141361" cy="46065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2041">
            <a:off x="754286" y="1164357"/>
            <a:ext cx="6620246" cy="44154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3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6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2041">
            <a:off x="633999" y="1354252"/>
            <a:ext cx="6909801" cy="38860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History Museum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202795" y="3044175"/>
            <a:ext cx="1258757" cy="408554"/>
          </a:xfrm>
        </p:spPr>
        <p:txBody>
          <a:bodyPr vert="horz" lIns="0" tIns="45720" rIns="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5,356,884 *</a:t>
            </a:r>
          </a:p>
        </p:txBody>
      </p:sp>
      <p:pic>
        <p:nvPicPr>
          <p:cNvPr id="8" name="Imagem 7" descr="Uma imagem contendo teia, dispositivo&#10;&#10;Descrição gerada com alta confianç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104" y="2898321"/>
            <a:ext cx="628002" cy="5544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8378273" y="3536460"/>
            <a:ext cx="33656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series of dinosaur skeletons form the main attraction of the Natural History Museum. Other highlights include an earthquake simulator and a life-size model of a blue whale.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11208113" y="6439096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* 2013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62041">
            <a:off x="1331948" y="1506652"/>
            <a:ext cx="5818703" cy="38860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Earthquake Simulator at the Natural History Muse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6128" y="1360324"/>
            <a:ext cx="7321918" cy="4118579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38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42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6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62041">
            <a:off x="633999" y="1004487"/>
            <a:ext cx="6909801" cy="45855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Epping Forest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202795" y="3044175"/>
            <a:ext cx="1258757" cy="408554"/>
          </a:xfrm>
        </p:spPr>
        <p:txBody>
          <a:bodyPr vert="horz" lIns="0" tIns="45720" rIns="0" bIns="45720" rtlCol="0">
            <a:no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4,400,000 *</a:t>
            </a:r>
          </a:p>
        </p:txBody>
      </p:sp>
      <p:pic>
        <p:nvPicPr>
          <p:cNvPr id="8" name="Imagem 7" descr="Uma imagem contendo teia, dispositivo&#10;&#10;Descrição gerada com alta confianç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104" y="2898321"/>
            <a:ext cx="628002" cy="55440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8378273" y="3536460"/>
            <a:ext cx="33656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Epping forest is London's largest open space. Visitors can explore a number of walking trails and Queen Elizabeth's Hunting Lodge - a timber-framed house from Tudor times.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11208113" y="6439096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* 2013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525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9D8EEF7A-D45C-4B8C-AEC8-123A986E01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875</TotalTime>
  <Words>461</Words>
  <Application>Microsoft Office PowerPoint</Application>
  <PresentationFormat>Widescreen</PresentationFormat>
  <Paragraphs>80</Paragraphs>
  <Slides>26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Retrospectiva</vt:lpstr>
      <vt:lpstr>Exchange Works</vt:lpstr>
      <vt:lpstr>England</vt:lpstr>
      <vt:lpstr>History</vt:lpstr>
      <vt:lpstr>Apresentação do PowerPoint</vt:lpstr>
      <vt:lpstr>Touristic Points</vt:lpstr>
      <vt:lpstr>British Museum</vt:lpstr>
      <vt:lpstr>National Gallery</vt:lpstr>
      <vt:lpstr>Natural History Museum</vt:lpstr>
      <vt:lpstr>Epping Forest</vt:lpstr>
      <vt:lpstr>Stonehenge</vt:lpstr>
      <vt:lpstr>Houses of Parliament</vt:lpstr>
      <vt:lpstr>Money</vt:lpstr>
      <vt:lpstr>£ - quid</vt:lpstr>
      <vt:lpstr>Season</vt:lpstr>
      <vt:lpstr>Best Seasons</vt:lpstr>
      <vt:lpstr>English Schools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Accommodation</vt:lpstr>
      <vt:lpstr>Apartment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England</dc:title>
  <dc:creator>Haple!</dc:creator>
  <cp:lastModifiedBy>Haple!</cp:lastModifiedBy>
  <cp:revision>41</cp:revision>
  <dcterms:created xsi:type="dcterms:W3CDTF">2017-06-02T23:57:04Z</dcterms:created>
  <dcterms:modified xsi:type="dcterms:W3CDTF">2017-06-05T00:17:25Z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